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899650" cy="6875463"/>
  <p:notesSz cx="6858000" cy="9144000"/>
  <p:embeddedFontLst>
    <p:embeddedFont>
      <p:font typeface="Arial Black" panose="020B0A04020102020204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맑은 고딕" panose="020B0503020000020004" pitchFamily="50" charset="-127"/>
      <p:regular r:id="rId18"/>
      <p:bold r:id="rId19"/>
    </p:embeddedFont>
    <p:embeddedFont>
      <p:font typeface="Stardos Stencil" panose="020B0600000101010101" charset="0"/>
      <p:regular r:id="rId20"/>
      <p:bold r:id="rId21"/>
    </p:embeddedFont>
    <p:embeddedFont>
      <p:font typeface="맑은 고딕" panose="020B0503020000020004" pitchFamily="50" charset="-127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5E1"/>
    <a:srgbClr val="EC6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470" y="15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6.gif"/><Relationship Id="rId10" Type="http://schemas.openxmlformats.org/officeDocument/2006/relationships/image" Target="../media/image8.png"/><Relationship Id="rId4" Type="http://schemas.openxmlformats.org/officeDocument/2006/relationships/image" Target="../media/image15.jp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8.jpg"/><Relationship Id="rId10" Type="http://schemas.openxmlformats.org/officeDocument/2006/relationships/image" Target="../media/image8.png"/><Relationship Id="rId4" Type="http://schemas.openxmlformats.org/officeDocument/2006/relationships/image" Target="../media/image17.jp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11" Type="http://schemas.openxmlformats.org/officeDocument/2006/relationships/image" Target="../media/image8.png"/><Relationship Id="rId5" Type="http://schemas.openxmlformats.org/officeDocument/2006/relationships/image" Target="../media/image20.gif"/><Relationship Id="rId10" Type="http://schemas.openxmlformats.org/officeDocument/2006/relationships/image" Target="../media/image7.png"/><Relationship Id="rId4" Type="http://schemas.openxmlformats.org/officeDocument/2006/relationships/image" Target="../media/image19.jp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2.jp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63264" y="1355844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-13918" y="1271576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 Tập.2 ]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236" y="3907772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235" y="1772134"/>
            <a:ext cx="5145087" cy="4921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/>
          <p:nvPr/>
        </p:nvSpPr>
        <p:spPr>
          <a:xfrm>
            <a:off x="-113262" y="1778696"/>
            <a:ext cx="5905506" cy="123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4400" b="1" i="0" u="none" strike="noStrike" cap="none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44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44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nói</a:t>
            </a:r>
            <a:r>
              <a:rPr lang="en-US" sz="44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44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thể</a:t>
            </a:r>
            <a:r>
              <a:rPr lang="en-US" sz="44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cứu</a:t>
            </a:r>
            <a:r>
              <a:rPr lang="en-US" sz="44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44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trước</a:t>
            </a:r>
            <a:r>
              <a:rPr lang="en-US" sz="44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ranh</a:t>
            </a:r>
            <a:r>
              <a:rPr lang="en-US" sz="44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giới</a:t>
            </a:r>
            <a:r>
              <a:rPr lang="en-US" sz="44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44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cái</a:t>
            </a:r>
            <a:r>
              <a:rPr lang="en-US" sz="44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chết</a:t>
            </a:r>
            <a:r>
              <a:rPr lang="en-US" sz="44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6">
            <a:alphaModFix/>
          </a:blip>
          <a:srcRect l="40253" t="25786" r="34816" b="25282"/>
          <a:stretch/>
        </p:blipFill>
        <p:spPr>
          <a:xfrm>
            <a:off x="738104" y="5752527"/>
            <a:ext cx="1579072" cy="79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576283" y="5784416"/>
            <a:ext cx="2096961" cy="8254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13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101" name="Google Shape;101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3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2197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/>
          <p:nvPr/>
        </p:nvSpPr>
        <p:spPr>
          <a:xfrm>
            <a:off x="889476" y="2804683"/>
            <a:ext cx="9221127" cy="215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nói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thể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cứu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trước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ranh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giới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cái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chết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!_ 2p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Hành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phát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ra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5p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gọi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119?_6p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-376714" y="1256361"/>
            <a:ext cx="26565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en-US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1950290" y="1620457"/>
            <a:ext cx="6989885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vi-VN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 câu nói có thể cứu bạn trước ranh giới của cái chết </a:t>
            </a:r>
          </a:p>
        </p:txBody>
      </p:sp>
      <p:cxnSp>
        <p:nvCxnSpPr>
          <p:cNvPr id="117" name="Google Shape;117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8" name="Google Shape;118;p14"/>
          <p:cNvSpPr/>
          <p:nvPr/>
        </p:nvSpPr>
        <p:spPr>
          <a:xfrm>
            <a:off x="1801807" y="1367951"/>
            <a:ext cx="204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[Tập.2]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4"/>
          <p:cNvGrpSpPr/>
          <p:nvPr/>
        </p:nvGrpSpPr>
        <p:grpSpPr>
          <a:xfrm>
            <a:off x="2458" y="5611499"/>
            <a:ext cx="4075614" cy="1192107"/>
            <a:chOff x="5717106" y="5611499"/>
            <a:chExt cx="4075614" cy="1192107"/>
          </a:xfrm>
        </p:grpSpPr>
        <p:pic>
          <p:nvPicPr>
            <p:cNvPr id="121" name="Google Shape;121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4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96CD9AAE-653B-473D-8873-D2F9D2D2D6A6}"/>
              </a:ext>
            </a:extLst>
          </p:cNvPr>
          <p:cNvSpPr/>
          <p:nvPr/>
        </p:nvSpPr>
        <p:spPr>
          <a:xfrm>
            <a:off x="7978588" y="80682"/>
            <a:ext cx="1855694" cy="826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Google Shape;146;p15">
            <a:extLst>
              <a:ext uri="{FF2B5EF4-FFF2-40B4-BE49-F238E27FC236}">
                <a16:creationId xmlns:a16="http://schemas.microsoft.com/office/drawing/2014/main" id="{7522CF25-3395-4C78-BD9F-605AB10901F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40253" t="25786" r="34816" b="25282"/>
          <a:stretch/>
        </p:blipFill>
        <p:spPr>
          <a:xfrm>
            <a:off x="8200943" y="132417"/>
            <a:ext cx="1498118" cy="75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47;p15">
            <a:extLst>
              <a:ext uri="{FF2B5EF4-FFF2-40B4-BE49-F238E27FC236}">
                <a16:creationId xmlns:a16="http://schemas.microsoft.com/office/drawing/2014/main" id="{34827B26-42B6-4CBB-BB52-806CD495D80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83077" y="206572"/>
            <a:ext cx="1989456" cy="783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0074" y="1645337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6"/>
          <p:cNvGrpSpPr/>
          <p:nvPr/>
        </p:nvGrpSpPr>
        <p:grpSpPr>
          <a:xfrm>
            <a:off x="836229" y="1291227"/>
            <a:ext cx="5200808" cy="1568450"/>
            <a:chOff x="1250315" y="1896146"/>
            <a:chExt cx="4806950" cy="1568450"/>
          </a:xfrm>
        </p:grpSpPr>
        <p:sp>
          <p:nvSpPr>
            <p:cNvPr id="166" name="Google Shape;166;p16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7" name="Google Shape;167;p16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68" name="Google Shape;168;p16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16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70" name="Google Shape;170;p16"/>
          <p:cNvGrpSpPr/>
          <p:nvPr/>
        </p:nvGrpSpPr>
        <p:grpSpPr>
          <a:xfrm>
            <a:off x="906101" y="4036577"/>
            <a:ext cx="5109666" cy="1569660"/>
            <a:chOff x="1250315" y="4483984"/>
            <a:chExt cx="4659777" cy="1408591"/>
          </a:xfrm>
        </p:grpSpPr>
        <p:sp>
          <p:nvSpPr>
            <p:cNvPr id="171" name="Google Shape;171;p16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" name="Google Shape;172;p16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73" name="Google Shape;173;p16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16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75" name="Google Shape;175;p1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2</a:t>
            </a:r>
            <a:endParaRPr dirty="0"/>
          </a:p>
        </p:txBody>
      </p:sp>
      <p:sp>
        <p:nvSpPr>
          <p:cNvPr id="176" name="Google Shape;176;p16"/>
          <p:cNvSpPr/>
          <p:nvPr/>
        </p:nvSpPr>
        <p:spPr>
          <a:xfrm>
            <a:off x="522731" y="2075100"/>
            <a:ext cx="5814600" cy="3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  <a:buSzPts val="1600"/>
            </a:pP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tháng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năm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trận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căn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nhà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oneroom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ở Kyung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Nam,gần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tất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mọi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đã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kịp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chạy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thoát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khỏi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nghe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thấy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tiếng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hét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>
                <a:solidFill>
                  <a:srgbClr val="EC6305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altLang="ko-KR" sz="1800" b="1" dirty="0" err="1">
                <a:solidFill>
                  <a:srgbClr val="EC6305"/>
                </a:solidFill>
              </a:rPr>
              <a:t>Bul</a:t>
            </a:r>
            <a:r>
              <a:rPr lang="en-US" altLang="ko-KR" sz="1800" b="1" dirty="0">
                <a:solidFill>
                  <a:srgbClr val="EC6305"/>
                </a:solidFill>
              </a:rPr>
              <a:t> </a:t>
            </a:r>
            <a:r>
              <a:rPr lang="en-US" altLang="ko-KR" sz="1800" b="1" dirty="0" err="1">
                <a:solidFill>
                  <a:srgbClr val="EC6305"/>
                </a:solidFill>
              </a:rPr>
              <a:t>i</a:t>
            </a:r>
            <a:r>
              <a:rPr lang="en-US" altLang="ko-KR" sz="1800" b="1" dirty="0">
                <a:solidFill>
                  <a:srgbClr val="EC6305"/>
                </a:solidFill>
              </a:rPr>
              <a:t> </a:t>
            </a:r>
            <a:r>
              <a:rPr lang="en-US" altLang="ko-KR" sz="1800" b="1" dirty="0" err="1">
                <a:solidFill>
                  <a:srgbClr val="EC6305"/>
                </a:solidFill>
              </a:rPr>
              <a:t>ya</a:t>
            </a:r>
            <a:r>
              <a:rPr lang="en-US" sz="1800" b="1" i="0" u="none" strike="noStrike" cap="none" dirty="0">
                <a:solidFill>
                  <a:srgbClr val="EC6305"/>
                </a:solidFill>
                <a:latin typeface="Calibri"/>
                <a:ea typeface="Calibri"/>
                <a:cs typeface="Calibri"/>
                <a:sym typeface="Calibri"/>
              </a:rPr>
              <a:t>~!!”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chỉ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trừ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ngoại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quốc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hiểu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ý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nghĩa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nói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Chúng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cần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biết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biểu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cơ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bản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tiếng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Hàn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liên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thiên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tai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lúc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khẩn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6"/>
          <p:cNvSpPr/>
          <p:nvPr/>
        </p:nvSpPr>
        <p:spPr>
          <a:xfrm>
            <a:off x="403435" y="229543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6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6"/>
          <p:cNvPicPr preferRelativeResize="0"/>
          <p:nvPr/>
        </p:nvPicPr>
        <p:blipFill rotWithShape="1">
          <a:blip r:embed="rId5">
            <a:alphaModFix/>
          </a:blip>
          <a:srcRect l="40253" t="25786" r="34816" b="25282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16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183" name="Google Shape;183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16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" name="Google Shape;178;p16"/>
          <p:cNvSpPr/>
          <p:nvPr/>
        </p:nvSpPr>
        <p:spPr>
          <a:xfrm>
            <a:off x="965892" y="275493"/>
            <a:ext cx="98971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vi-VN" sz="2400" b="1" i="0" u="none" strike="noStrike" cap="none" dirty="0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Một câu nói có thể cứu bạn trước ranh giới cái chết!</a:t>
            </a:r>
            <a:endParaRPr lang="vi-VN" sz="24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8792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3</a:t>
            </a:r>
            <a:endParaRPr dirty="0"/>
          </a:p>
        </p:txBody>
      </p:sp>
      <p:sp>
        <p:nvSpPr>
          <p:cNvPr id="197" name="Google Shape;197;p17"/>
          <p:cNvSpPr/>
          <p:nvPr/>
        </p:nvSpPr>
        <p:spPr>
          <a:xfrm>
            <a:off x="795612" y="1197289"/>
            <a:ext cx="83084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Hãy ghi nhớ câu– “</a:t>
            </a: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Bul i ya</a:t>
            </a:r>
            <a:r>
              <a:rPr lang="en-US" sz="1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”khi xảy ra hoả hoạn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Nếu không nói được câu này hoặc bỏ lỡ thời gian,bạn có thể đánh mất cơ hội sống</a:t>
            </a:r>
            <a:endParaRPr sz="16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6337" y="2087823"/>
            <a:ext cx="2739591" cy="2113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9" name="Google Shape;199;p17"/>
          <p:cNvSpPr/>
          <p:nvPr/>
        </p:nvSpPr>
        <p:spPr>
          <a:xfrm>
            <a:off x="4632836" y="2746708"/>
            <a:ext cx="4713387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0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Bul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ya”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Hét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thông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báo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mọi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7"/>
          <p:cNvSpPr/>
          <p:nvPr/>
        </p:nvSpPr>
        <p:spPr>
          <a:xfrm>
            <a:off x="4682014" y="4681921"/>
            <a:ext cx="75564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000" b="1" i="0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Daepihaseyo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~!!”</a:t>
            </a:r>
            <a:r>
              <a:rPr lang="en-US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Hét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thông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báo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</a:t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đường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thoát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hiểm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mọi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7344" y="4364421"/>
            <a:ext cx="2739591" cy="2083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2" name="Google Shape;202;p17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7"/>
          <p:cNvPicPr preferRelativeResize="0"/>
          <p:nvPr/>
        </p:nvPicPr>
        <p:blipFill rotWithShape="1">
          <a:blip r:embed="rId6">
            <a:alphaModFix/>
          </a:blip>
          <a:srcRect l="40253" t="25786" r="34816" b="25282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17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206" name="Google Shape;206;p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1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1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1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17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2DB81403-5DBE-4738-8CE6-BB99C59864B9}"/>
              </a:ext>
            </a:extLst>
          </p:cNvPr>
          <p:cNvSpPr/>
          <p:nvPr/>
        </p:nvSpPr>
        <p:spPr>
          <a:xfrm>
            <a:off x="1776689" y="2784891"/>
            <a:ext cx="979997" cy="399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6CFF6F-FC25-4BD4-83DB-EE3145E373EE}"/>
              </a:ext>
            </a:extLst>
          </p:cNvPr>
          <p:cNvSpPr txBox="1"/>
          <p:nvPr/>
        </p:nvSpPr>
        <p:spPr>
          <a:xfrm>
            <a:off x="1796337" y="2775046"/>
            <a:ext cx="1088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Bul</a:t>
            </a:r>
            <a:r>
              <a:rPr lang="en-US" altLang="ko-KR" sz="1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18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altLang="ko-KR" sz="1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18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ya</a:t>
            </a:r>
            <a:endParaRPr lang="ko-KR" altLang="en-US" sz="1800" dirty="0"/>
          </a:p>
        </p:txBody>
      </p:sp>
      <p:sp>
        <p:nvSpPr>
          <p:cNvPr id="26" name="다이아몬드 25">
            <a:extLst>
              <a:ext uri="{FF2B5EF4-FFF2-40B4-BE49-F238E27FC236}">
                <a16:creationId xmlns:a16="http://schemas.microsoft.com/office/drawing/2014/main" id="{CED80D44-1739-403C-88B6-D505F16EF6EA}"/>
              </a:ext>
            </a:extLst>
          </p:cNvPr>
          <p:cNvSpPr/>
          <p:nvPr/>
        </p:nvSpPr>
        <p:spPr>
          <a:xfrm>
            <a:off x="2671480" y="135380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Google Shape;177;p16">
            <a:extLst>
              <a:ext uri="{FF2B5EF4-FFF2-40B4-BE49-F238E27FC236}">
                <a16:creationId xmlns:a16="http://schemas.microsoft.com/office/drawing/2014/main" id="{5AA034B0-099B-4270-A1BD-1D16FA159BC0}"/>
              </a:ext>
            </a:extLst>
          </p:cNvPr>
          <p:cNvSpPr/>
          <p:nvPr/>
        </p:nvSpPr>
        <p:spPr>
          <a:xfrm>
            <a:off x="403435" y="229543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78;p16">
            <a:extLst>
              <a:ext uri="{FF2B5EF4-FFF2-40B4-BE49-F238E27FC236}">
                <a16:creationId xmlns:a16="http://schemas.microsoft.com/office/drawing/2014/main" id="{2743F618-EEB3-44D9-97D7-C702728B4319}"/>
              </a:ext>
            </a:extLst>
          </p:cNvPr>
          <p:cNvSpPr/>
          <p:nvPr/>
        </p:nvSpPr>
        <p:spPr>
          <a:xfrm>
            <a:off x="965892" y="275493"/>
            <a:ext cx="98971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vi-VN" sz="2400" b="1" i="0" u="none" strike="noStrike" cap="none" dirty="0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Một câu nói có thể cứu bạn trước ranh giới cái chết!</a:t>
            </a:r>
            <a:endParaRPr sz="24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4</a:t>
            </a:r>
            <a:endParaRPr dirty="0"/>
          </a:p>
        </p:txBody>
      </p:sp>
      <p:sp>
        <p:nvSpPr>
          <p:cNvPr id="222" name="Google Shape;222;p18"/>
          <p:cNvSpPr/>
          <p:nvPr/>
        </p:nvSpPr>
        <p:spPr>
          <a:xfrm>
            <a:off x="4249315" y="1663591"/>
            <a:ext cx="7556464" cy="91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“Do </a:t>
            </a:r>
            <a:r>
              <a:rPr lang="en-US" sz="20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oa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chu se </a:t>
            </a:r>
            <a:r>
              <a:rPr lang="en-US" sz="20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~!!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Hét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yêu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cầu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trợ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giúp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8"/>
          <p:cNvSpPr/>
          <p:nvPr/>
        </p:nvSpPr>
        <p:spPr>
          <a:xfrm>
            <a:off x="4249315" y="4130292"/>
            <a:ext cx="7556464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“Mu </a:t>
            </a:r>
            <a:r>
              <a:rPr lang="en-US" sz="18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sưn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“ 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/ “Cham </a:t>
            </a:r>
            <a:r>
              <a:rPr lang="en-US" sz="18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kam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man </a:t>
            </a:r>
            <a:r>
              <a:rPr lang="en-US" sz="18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ki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ta </a:t>
            </a:r>
            <a:r>
              <a:rPr lang="en-US" sz="18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ryo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chu se </a:t>
            </a:r>
            <a:r>
              <a:rPr lang="en-US" sz="18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~”</a:t>
            </a:r>
            <a:endParaRPr sz="2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giúp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ích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gọi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8161" y="1401496"/>
            <a:ext cx="2716989" cy="1901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" name="Google Shape;22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8160" y="3949019"/>
            <a:ext cx="2716989" cy="1901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6" name="Google Shape;226;p18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18"/>
          <p:cNvPicPr preferRelativeResize="0"/>
          <p:nvPr/>
        </p:nvPicPr>
        <p:blipFill rotWithShape="1">
          <a:blip r:embed="rId6">
            <a:alphaModFix/>
          </a:blip>
          <a:srcRect l="40253" t="25786" r="34816" b="25282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18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230" name="Google Shape;230;p1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1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1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1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18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177;p16">
            <a:extLst>
              <a:ext uri="{FF2B5EF4-FFF2-40B4-BE49-F238E27FC236}">
                <a16:creationId xmlns:a16="http://schemas.microsoft.com/office/drawing/2014/main" id="{BB3E8C25-1F1B-4930-AEED-6920B35647BD}"/>
              </a:ext>
            </a:extLst>
          </p:cNvPr>
          <p:cNvSpPr/>
          <p:nvPr/>
        </p:nvSpPr>
        <p:spPr>
          <a:xfrm>
            <a:off x="403435" y="229543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78;p16">
            <a:extLst>
              <a:ext uri="{FF2B5EF4-FFF2-40B4-BE49-F238E27FC236}">
                <a16:creationId xmlns:a16="http://schemas.microsoft.com/office/drawing/2014/main" id="{9A1E4E5A-90EB-4372-B1F6-C10FC3914915}"/>
              </a:ext>
            </a:extLst>
          </p:cNvPr>
          <p:cNvSpPr/>
          <p:nvPr/>
        </p:nvSpPr>
        <p:spPr>
          <a:xfrm>
            <a:off x="965892" y="275493"/>
            <a:ext cx="98971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vi-VN" sz="2400" b="1" i="0" u="none" strike="noStrike" cap="none" dirty="0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Một câu nói có thể cứu bạn trước ranh giới cái chết!</a:t>
            </a:r>
            <a:endParaRPr sz="24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5</a:t>
            </a:r>
            <a:endParaRPr dirty="0"/>
          </a:p>
        </p:txBody>
      </p:sp>
      <p:sp>
        <p:nvSpPr>
          <p:cNvPr id="246" name="Google Shape;246;p19"/>
          <p:cNvSpPr/>
          <p:nvPr/>
        </p:nvSpPr>
        <p:spPr>
          <a:xfrm>
            <a:off x="418216" y="243641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9"/>
          <p:cNvSpPr/>
          <p:nvPr/>
        </p:nvSpPr>
        <p:spPr>
          <a:xfrm>
            <a:off x="998706" y="243641"/>
            <a:ext cx="66761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Hành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động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khi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phát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hiện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ra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hoả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hoạn</a:t>
            </a:r>
            <a:endParaRPr lang="en-US" sz="28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48" name="Google Shape;248;p19"/>
          <p:cNvPicPr preferRelativeResize="0"/>
          <p:nvPr/>
        </p:nvPicPr>
        <p:blipFill rotWithShape="1">
          <a:blip r:embed="rId4">
            <a:alphaModFix/>
          </a:blip>
          <a:srcRect b="4927"/>
          <a:stretch/>
        </p:blipFill>
        <p:spPr>
          <a:xfrm>
            <a:off x="1103226" y="1711355"/>
            <a:ext cx="2552331" cy="263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9" name="Google Shape;24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1658" y="1720804"/>
            <a:ext cx="2552330" cy="263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0" name="Google Shape;250;p19"/>
          <p:cNvPicPr preferRelativeResize="0"/>
          <p:nvPr/>
        </p:nvPicPr>
        <p:blipFill rotWithShape="1">
          <a:blip r:embed="rId6">
            <a:alphaModFix/>
          </a:blip>
          <a:srcRect l="2482" t="-479" r="782" b="16659"/>
          <a:stretch/>
        </p:blipFill>
        <p:spPr>
          <a:xfrm>
            <a:off x="6884609" y="1711355"/>
            <a:ext cx="2651707" cy="263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1" name="Google Shape;251;p19"/>
          <p:cNvSpPr/>
          <p:nvPr/>
        </p:nvSpPr>
        <p:spPr>
          <a:xfrm>
            <a:off x="998706" y="4565950"/>
            <a:ext cx="2761370" cy="7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“Bul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!”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Hét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thông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báo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9"/>
          <p:cNvSpPr/>
          <p:nvPr/>
        </p:nvSpPr>
        <p:spPr>
          <a:xfrm>
            <a:off x="3941658" y="4578223"/>
            <a:ext cx="25523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Tránh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nơi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cầu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thang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dự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phòng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6710928" y="4578223"/>
            <a:ext cx="3196623" cy="77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Gọi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ngay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119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thông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báo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đã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nơi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9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19"/>
          <p:cNvPicPr preferRelativeResize="0"/>
          <p:nvPr/>
        </p:nvPicPr>
        <p:blipFill rotWithShape="1">
          <a:blip r:embed="rId7">
            <a:alphaModFix/>
          </a:blip>
          <a:srcRect l="40253" t="25786" r="34816" b="25282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Google Shape;257;p19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258" name="Google Shape;258;p1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1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1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9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p19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6</a:t>
            </a:r>
            <a:endParaRPr dirty="0"/>
          </a:p>
        </p:txBody>
      </p:sp>
      <p:sp>
        <p:nvSpPr>
          <p:cNvPr id="272" name="Google Shape;272;p20"/>
          <p:cNvSpPr/>
          <p:nvPr/>
        </p:nvSpPr>
        <p:spPr>
          <a:xfrm>
            <a:off x="418216" y="221109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0"/>
          <p:cNvSpPr/>
          <p:nvPr/>
        </p:nvSpPr>
        <p:spPr>
          <a:xfrm>
            <a:off x="1018442" y="209580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Cách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gọi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119?</a:t>
            </a:r>
          </a:p>
        </p:txBody>
      </p:sp>
      <p:pic>
        <p:nvPicPr>
          <p:cNvPr id="274" name="Google Shape;27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9990" y="2474986"/>
            <a:ext cx="5168284" cy="2904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5" name="Google Shape;275;p20"/>
          <p:cNvSpPr/>
          <p:nvPr/>
        </p:nvSpPr>
        <p:spPr>
          <a:xfrm>
            <a:off x="612637" y="1583388"/>
            <a:ext cx="828805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1)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nối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dịch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thông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dịch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bên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thứ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 qua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cơ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cung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cấp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dịch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thông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dịch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2)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Gọi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bằng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ảnh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Gọi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119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thông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 app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0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20"/>
          <p:cNvPicPr preferRelativeResize="0"/>
          <p:nvPr/>
        </p:nvPicPr>
        <p:blipFill rotWithShape="1">
          <a:blip r:embed="rId5">
            <a:alphaModFix/>
          </a:blip>
          <a:srcRect l="40253" t="25786" r="34816" b="25282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20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280" name="Google Shape;280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2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2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2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Google Shape;284;p20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D651A394-C58A-4E4A-A316-A7065405BA6D}"/>
              </a:ext>
            </a:extLst>
          </p:cNvPr>
          <p:cNvSpPr/>
          <p:nvPr/>
        </p:nvSpPr>
        <p:spPr>
          <a:xfrm>
            <a:off x="3249065" y="1156388"/>
            <a:ext cx="3312906" cy="4466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Gọi</a:t>
            </a:r>
            <a:r>
              <a:rPr lang="en-US" altLang="ko-KR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119 </a:t>
            </a:r>
            <a:r>
              <a:rPr lang="en-US" altLang="ko-KR" sz="18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altLang="ko-KR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altLang="ko-KR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biết</a:t>
            </a:r>
            <a:r>
              <a:rPr lang="en-US" altLang="ko-KR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tiếng</a:t>
            </a:r>
            <a:r>
              <a:rPr lang="en-US" altLang="ko-KR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Hàn</a:t>
            </a:r>
            <a:endParaRPr lang="en-US" altLang="ko-KR" sz="18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395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21"/>
          <p:cNvGrpSpPr/>
          <p:nvPr/>
        </p:nvGrpSpPr>
        <p:grpSpPr>
          <a:xfrm>
            <a:off x="1252472" y="1757226"/>
            <a:ext cx="4806315" cy="1569720"/>
            <a:chOff x="1250315" y="1675936"/>
            <a:chExt cx="4806315" cy="1569720"/>
          </a:xfrm>
        </p:grpSpPr>
        <p:sp>
          <p:nvSpPr>
            <p:cNvPr id="294" name="Google Shape;294;p21"/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5" name="Google Shape;295;p21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296" name="Google Shape;296;p21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7" name="Google Shape;297;p21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98" name="Google Shape;298;p21"/>
          <p:cNvGrpSpPr/>
          <p:nvPr/>
        </p:nvGrpSpPr>
        <p:grpSpPr>
          <a:xfrm>
            <a:off x="1198437" y="4047950"/>
            <a:ext cx="4737304" cy="1569720"/>
            <a:chOff x="1250315" y="5808396"/>
            <a:chExt cx="4737304" cy="1569720"/>
          </a:xfrm>
        </p:grpSpPr>
        <p:sp>
          <p:nvSpPr>
            <p:cNvPr id="299" name="Google Shape;299;p21"/>
            <p:cNvSpPr/>
            <p:nvPr/>
          </p:nvSpPr>
          <p:spPr>
            <a:xfrm rot="10800000" flipH="1">
              <a:off x="3178097" y="580839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sz="9600" b="0" i="0" u="none" strike="noStrike" cap="none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0" name="Google Shape;300;p21"/>
            <p:cNvGrpSpPr/>
            <p:nvPr/>
          </p:nvGrpSpPr>
          <p:grpSpPr>
            <a:xfrm>
              <a:off x="1250315" y="6950602"/>
              <a:ext cx="4737304" cy="0"/>
              <a:chOff x="1250315" y="6950602"/>
              <a:chExt cx="4737304" cy="0"/>
            </a:xfrm>
          </p:grpSpPr>
          <p:cxnSp>
            <p:nvCxnSpPr>
              <p:cNvPr id="301" name="Google Shape;301;p21"/>
              <p:cNvCxnSpPr/>
              <p:nvPr/>
            </p:nvCxnSpPr>
            <p:spPr>
              <a:xfrm>
                <a:off x="1250315" y="6950602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2" name="Google Shape;302;p21"/>
              <p:cNvCxnSpPr/>
              <p:nvPr/>
            </p:nvCxnSpPr>
            <p:spPr>
              <a:xfrm>
                <a:off x="4059124" y="6950602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03" name="Google Shape;30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3406" y="1543486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1"/>
          <p:cNvSpPr/>
          <p:nvPr/>
        </p:nvSpPr>
        <p:spPr>
          <a:xfrm>
            <a:off x="690973" y="2542086"/>
            <a:ext cx="581183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Cần thiết phải biết những từ ngữ,câu nói liên quan đến </a:t>
            </a:r>
            <a:br>
              <a:rPr lang="en-US" sz="1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sinh tồn để sử dụng khi gặp hoả hoạn,thiên tai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Đừng quên rằng,chỉ 1 câu nói bằng tiếng Hàn kịp thời</a:t>
            </a:r>
            <a:b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 chúng ta trong tình huống nguy cấp có thể cứu được mạng sống của người thân và những người xung quanh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1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21"/>
          <p:cNvPicPr preferRelativeResize="0"/>
          <p:nvPr/>
        </p:nvPicPr>
        <p:blipFill rotWithShape="1">
          <a:blip r:embed="rId5">
            <a:alphaModFix/>
          </a:blip>
          <a:srcRect l="40253" t="25786" r="34816" b="25282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21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311" name="Google Shape;311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2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2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2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5" name="Google Shape;315;p21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1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1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" name="Google Shape;306;p21"/>
          <p:cNvSpPr/>
          <p:nvPr/>
        </p:nvSpPr>
        <p:spPr>
          <a:xfrm>
            <a:off x="1757634" y="186300"/>
            <a:ext cx="788201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Chìa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khoá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trong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an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toàn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cháy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nổ</a:t>
            </a:r>
            <a:endParaRPr lang="en-US" altLang="ko-KR" sz="2800" b="0" i="0" u="none" strike="noStrike" cap="none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FC0BA83C-0B70-485D-887E-037755440235}"/>
              </a:ext>
            </a:extLst>
          </p:cNvPr>
          <p:cNvSpPr/>
          <p:nvPr/>
        </p:nvSpPr>
        <p:spPr>
          <a:xfrm>
            <a:off x="324175" y="232134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72BAAEC-CEE9-4189-981E-FE0435DD65A3}"/>
              </a:ext>
            </a:extLst>
          </p:cNvPr>
          <p:cNvSpPr/>
          <p:nvPr/>
        </p:nvSpPr>
        <p:spPr>
          <a:xfrm>
            <a:off x="-2352292" y="219464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486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2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22"/>
          <p:cNvPicPr preferRelativeResize="0"/>
          <p:nvPr/>
        </p:nvPicPr>
        <p:blipFill rotWithShape="1">
          <a:blip r:embed="rId4">
            <a:alphaModFix/>
          </a:blip>
          <a:srcRect l="40253" t="25786" r="34816" b="25282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52;p25">
            <a:extLst>
              <a:ext uri="{FF2B5EF4-FFF2-40B4-BE49-F238E27FC236}">
                <a16:creationId xmlns:a16="http://schemas.microsoft.com/office/drawing/2014/main" id="{82A0597B-B519-479B-BA57-20AC5D43DC4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30632"/>
          <a:stretch/>
        </p:blipFill>
        <p:spPr>
          <a:xfrm>
            <a:off x="954094" y="2334037"/>
            <a:ext cx="8243694" cy="2869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1E6409DD-BBA3-46A7-AD69-F02C4BED76C2}"/>
              </a:ext>
            </a:extLst>
          </p:cNvPr>
          <p:cNvSpPr/>
          <p:nvPr/>
        </p:nvSpPr>
        <p:spPr>
          <a:xfrm>
            <a:off x="1532963" y="4387795"/>
            <a:ext cx="7000100" cy="347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/>
              <a:t>Giáo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dục</a:t>
            </a:r>
            <a:r>
              <a:rPr lang="en-US" altLang="ko-KR" sz="1600" dirty="0"/>
              <a:t> an </a:t>
            </a:r>
            <a:r>
              <a:rPr lang="en-US" altLang="ko-KR" sz="1600" dirty="0" err="1"/>
              <a:t>toàn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phòng</a:t>
            </a:r>
            <a:r>
              <a:rPr lang="en-US" altLang="ko-KR" sz="1600" dirty="0"/>
              <a:t> </a:t>
            </a:r>
            <a:r>
              <a:rPr lang="en-US" altLang="ko-KR" sz="1600" dirty="0" err="1"/>
              <a:t>và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chữa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cháy</a:t>
            </a:r>
            <a:r>
              <a:rPr lang="en-US" altLang="ko-KR" sz="1600" dirty="0"/>
              <a:t> </a:t>
            </a:r>
            <a:r>
              <a:rPr lang="en-US" altLang="ko-KR" sz="1600" dirty="0" err="1"/>
              <a:t>là</a:t>
            </a:r>
            <a:r>
              <a:rPr lang="en-US" altLang="ko-KR" sz="1600" dirty="0"/>
              <a:t> </a:t>
            </a:r>
            <a:r>
              <a:rPr lang="en-US" altLang="ko-KR" sz="1600" dirty="0" err="1"/>
              <a:t>nền</a:t>
            </a:r>
            <a:r>
              <a:rPr lang="en-US" altLang="ko-KR" sz="1600" dirty="0"/>
              <a:t> </a:t>
            </a:r>
            <a:r>
              <a:rPr lang="en-US" altLang="ko-KR" sz="1600" dirty="0" err="1"/>
              <a:t>tảng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của</a:t>
            </a:r>
            <a:r>
              <a:rPr lang="en-US" altLang="ko-KR" sz="1600" dirty="0"/>
              <a:t> </a:t>
            </a:r>
            <a:r>
              <a:rPr lang="en-US" altLang="ko-KR" sz="1600" dirty="0" err="1"/>
              <a:t>hạnh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phúc</a:t>
            </a:r>
            <a:r>
              <a:rPr lang="en-US" altLang="ko-KR" sz="1600" dirty="0"/>
              <a:t> </a:t>
            </a:r>
            <a:r>
              <a:rPr lang="en-US" altLang="ko-KR" sz="1600" dirty="0" err="1"/>
              <a:t>toàn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dân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8438887-E2B9-454B-A5EB-457C82A21F21}"/>
              </a:ext>
            </a:extLst>
          </p:cNvPr>
          <p:cNvSpPr/>
          <p:nvPr/>
        </p:nvSpPr>
        <p:spPr>
          <a:xfrm>
            <a:off x="565004" y="288430"/>
            <a:ext cx="100671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altLang="ko-KR" sz="20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 câu nói có thể cứu bạn trước ranh giới của cái chết </a:t>
            </a:r>
          </a:p>
        </p:txBody>
      </p:sp>
      <p:pic>
        <p:nvPicPr>
          <p:cNvPr id="12" name="그림 11" descr="그리기, 방이(가) 표시된 사진&#10;&#10;자동 생성된 설명">
            <a:extLst>
              <a:ext uri="{FF2B5EF4-FFF2-40B4-BE49-F238E27FC236}">
                <a16:creationId xmlns:a16="http://schemas.microsoft.com/office/drawing/2014/main" id="{98FF3AD1-C4A2-469E-90A1-764A99E470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32" y="167583"/>
            <a:ext cx="479558" cy="601112"/>
          </a:xfrm>
          <a:prstGeom prst="rect">
            <a:avLst/>
          </a:prstGeom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66213" y="5700"/>
                          <a:pt x="430001" y="23144"/>
                          <a:pt x="479558" y="0"/>
                        </a:cubicBezTo>
                        <a:cubicBezTo>
                          <a:pt x="466727" y="174216"/>
                          <a:pt x="511116" y="413783"/>
                          <a:pt x="479558" y="601112"/>
                        </a:cubicBezTo>
                        <a:cubicBezTo>
                          <a:pt x="375599" y="586262"/>
                          <a:pt x="177420" y="625226"/>
                          <a:pt x="0" y="601112"/>
                        </a:cubicBezTo>
                        <a:cubicBezTo>
                          <a:pt x="-7082" y="500559"/>
                          <a:pt x="-26386" y="18651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94011" y="38127"/>
                          <a:pt x="383320" y="10130"/>
                          <a:pt x="479558" y="0"/>
                        </a:cubicBezTo>
                        <a:cubicBezTo>
                          <a:pt x="435072" y="264220"/>
                          <a:pt x="453623" y="338467"/>
                          <a:pt x="479558" y="601112"/>
                        </a:cubicBezTo>
                        <a:cubicBezTo>
                          <a:pt x="357585" y="603628"/>
                          <a:pt x="207498" y="560128"/>
                          <a:pt x="0" y="601112"/>
                        </a:cubicBezTo>
                        <a:cubicBezTo>
                          <a:pt x="3010" y="422396"/>
                          <a:pt x="21194" y="2306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485</Words>
  <Application>Microsoft Office PowerPoint</Application>
  <PresentationFormat>사용자 지정</PresentationFormat>
  <Paragraphs>81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맑은 고딕</vt:lpstr>
      <vt:lpstr>Stardos Stencil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park</cp:lastModifiedBy>
  <cp:revision>16</cp:revision>
  <dcterms:modified xsi:type="dcterms:W3CDTF">2020-10-20T13:33:43Z</dcterms:modified>
</cp:coreProperties>
</file>